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8" r:id="rId6"/>
    <p:sldId id="280" r:id="rId7"/>
    <p:sldId id="278" r:id="rId8"/>
    <p:sldId id="279" r:id="rId9"/>
    <p:sldId id="281" r:id="rId10"/>
    <p:sldId id="282" r:id="rId11"/>
    <p:sldId id="28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45F"/>
    <a:srgbClr val="78B832"/>
    <a:srgbClr val="82C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9E2734-F4EA-4449-8A25-1025A3ADACE9}" v="4" dt="2023-01-31T11:50:46.2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9871" autoAdjust="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Puddefoot" userId="e428fa1b-cf7d-43f6-a9d0-3d1ff342a9eb" providerId="ADAL" clId="{7C9E2734-F4EA-4449-8A25-1025A3ADACE9}"/>
    <pc:docChg chg="modSld">
      <pc:chgData name="Hannah Puddefoot" userId="e428fa1b-cf7d-43f6-a9d0-3d1ff342a9eb" providerId="ADAL" clId="{7C9E2734-F4EA-4449-8A25-1025A3ADACE9}" dt="2023-01-31T11:51:15.329" v="17" actId="1035"/>
      <pc:docMkLst>
        <pc:docMk/>
      </pc:docMkLst>
      <pc:sldChg chg="addSp modSp mod modAnim">
        <pc:chgData name="Hannah Puddefoot" userId="e428fa1b-cf7d-43f6-a9d0-3d1ff342a9eb" providerId="ADAL" clId="{7C9E2734-F4EA-4449-8A25-1025A3ADACE9}" dt="2023-01-31T11:51:15.329" v="17" actId="1035"/>
        <pc:sldMkLst>
          <pc:docMk/>
          <pc:sldMk cId="70044852" sldId="281"/>
        </pc:sldMkLst>
        <pc:spChg chg="mod">
          <ac:chgData name="Hannah Puddefoot" userId="e428fa1b-cf7d-43f6-a9d0-3d1ff342a9eb" providerId="ADAL" clId="{7C9E2734-F4EA-4449-8A25-1025A3ADACE9}" dt="2023-01-31T11:50:36.221" v="7" actId="1076"/>
          <ac:spMkLst>
            <pc:docMk/>
            <pc:sldMk cId="70044852" sldId="281"/>
            <ac:spMk id="2" creationId="{3D419EA9-AAEA-497B-91BD-DD6AD8D7728C}"/>
          </ac:spMkLst>
        </pc:spChg>
        <pc:picChg chg="add mod">
          <ac:chgData name="Hannah Puddefoot" userId="e428fa1b-cf7d-43f6-a9d0-3d1ff342a9eb" providerId="ADAL" clId="{7C9E2734-F4EA-4449-8A25-1025A3ADACE9}" dt="2023-01-31T11:51:15.329" v="17" actId="1035"/>
          <ac:picMkLst>
            <pc:docMk/>
            <pc:sldMk cId="70044852" sldId="281"/>
            <ac:picMk id="4" creationId="{07B083BD-6D10-CD1E-1CE5-A9201E20E14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4ED0ED-B9E2-4207-AC38-5694F1F7262C}" type="datetimeFigureOut">
              <a:rPr lang="en-GB" smtClean="0"/>
              <a:t>31/01/2023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05D4-EC69-4B73-A540-5042C098C1EF}" type="slidenum">
              <a:rPr lang="en-GB" smtClean="0"/>
              <a:t>‹#›</a:t>
            </a:fld>
            <a:endParaRPr lang="en-GB"/>
          </a:p>
        </p:txBody>
      </p:sp>
    </p:spTree>
    <p:extLst>
      <p:ext uri="{BB962C8B-B14F-4D97-AF65-F5344CB8AC3E}">
        <p14:creationId xmlns:p14="http://schemas.microsoft.com/office/powerpoint/2010/main" val="482286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6B28-B6C7-4E7A-A459-E26D0C75C2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D3F822-8D04-4A6D-832A-9F50CF9BAB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D0AF5-8658-4CE7-AE9C-8037A6DBD542}"/>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76DD27CF-89A9-4FB7-8DA0-73BA10D29D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8CCA9-C540-4E51-A34A-30B689ECD4C1}"/>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40786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4ACC2-2957-447B-A180-0E2747F283F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A54907-5E4C-4BCC-A4E2-ADFDCFAAC7E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0901A4-F137-4E17-A439-BF5974F2B7B6}"/>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512BE28A-8D96-43E2-BB9C-F68E70E637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230A61-75AE-49A7-81B4-3CDC3963FDB7}"/>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6467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2A32B1-32C7-4EA2-A82C-C863148A90C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41628F5-2FAD-4F29-A94B-8BD1D86EF11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CC6DB7-A06C-4F55-ADB7-4D5EB925A2D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BF7D36DE-A78E-4322-8F71-C497A4FE2C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434FEC-5C2A-4B88-A152-9DFDE571CCF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884893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295C4-0A95-483D-B606-3C6F43A725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4E0E0E-99F3-480B-87CC-2B77BA782B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AF0D4-5701-4B8D-A5FB-D7CDA9561576}"/>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4CEB1FE5-C19C-4A5F-8B65-699DE1B82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AEDFA3-23AB-45B6-8D57-78BB57E69564}"/>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45026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E46-5BE0-4247-916F-B85776A68B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80B42F-8D05-4ED2-81EB-6A1E43418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B414AB-D7C9-4C32-9CAB-3F49C068466B}"/>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A77418A1-D81F-46D5-ADA4-F5C6E2C9C5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6E26D7-770A-442D-A8AB-9956B42350B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0076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F58BE-3A2F-4C6A-B268-545317A779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E4B331-F1D6-444B-8687-8F4319806BF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78D6D38-0141-402E-99C5-F23F3D31B3D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DD140CB-F9CE-4354-9F3B-D3843733B60D}"/>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AD8AC31A-F40F-4D62-8311-9AFBCE873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6995B3-BF20-43F3-A8AC-6CF09CCB3D70}"/>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899558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B724-ED02-4909-AB6C-43F77DD694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36B843-CC56-4B5A-BAC7-AED5FEACB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3F514CB-5D36-4776-99A2-0C102AAC56F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BA0227-36AB-4A60-A619-51567A3BA3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89A5E8-1CAA-4CC2-8BBC-A676466AF2A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47C66-5205-4ACB-83D4-1FF88387D407}"/>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8" name="Footer Placeholder 7">
            <a:extLst>
              <a:ext uri="{FF2B5EF4-FFF2-40B4-BE49-F238E27FC236}">
                <a16:creationId xmlns:a16="http://schemas.microsoft.com/office/drawing/2014/main" id="{94C34E5E-7345-4149-8C32-3B93965DA7B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7220E1-C05E-44BD-80D0-9A3E1C3F039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12696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8223-68EC-417A-9669-450C7A66E55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42D40-7F6F-4B1C-B10E-807FDB099D58}"/>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4" name="Footer Placeholder 3">
            <a:extLst>
              <a:ext uri="{FF2B5EF4-FFF2-40B4-BE49-F238E27FC236}">
                <a16:creationId xmlns:a16="http://schemas.microsoft.com/office/drawing/2014/main" id="{7032358F-0CFA-4A53-9CFC-CBAF297855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65B4AFD-7E37-44FB-B918-09C7CA14B87B}"/>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62408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8FA6E-9AEE-4E01-9085-A59DF3F0925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3" name="Footer Placeholder 2">
            <a:extLst>
              <a:ext uri="{FF2B5EF4-FFF2-40B4-BE49-F238E27FC236}">
                <a16:creationId xmlns:a16="http://schemas.microsoft.com/office/drawing/2014/main" id="{786B82B0-EBA8-4CCC-A15C-CEC1FCBAC3E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CD2F7EC-3A16-4DA1-A193-3E2D05608406}"/>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284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922C6-EA7C-4283-A53D-6AEA99FA4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4D5B0E-0330-4777-A004-4467B06831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1F15-D6C2-4C22-8070-30D293D6D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6EF9B4E-2CAB-4487-9314-741FEBD3C670}"/>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958E3F02-B3CB-4C4B-96E6-9484B5A329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C0B5F54-DB59-4270-AC6C-213713923025}"/>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2251080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211B9-22B8-4CF5-8AB6-354E2EDD2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07121A0-741B-4001-9EF8-D6876EA18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298943-B8CF-42F3-ACB5-398C64131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A98E7F-BC90-4B8E-9DDC-F3654F935819}"/>
              </a:ext>
            </a:extLst>
          </p:cNvPr>
          <p:cNvSpPr>
            <a:spLocks noGrp="1"/>
          </p:cNvSpPr>
          <p:nvPr>
            <p:ph type="dt" sz="half" idx="10"/>
          </p:nvPr>
        </p:nvSpPr>
        <p:spPr/>
        <p:txBody>
          <a:bodyPr/>
          <a:lstStyle/>
          <a:p>
            <a:fld id="{B4B854DE-B354-409A-A119-DECF38767995}" type="datetimeFigureOut">
              <a:rPr lang="en-GB" smtClean="0"/>
              <a:t>31/01/2023</a:t>
            </a:fld>
            <a:endParaRPr lang="en-GB"/>
          </a:p>
        </p:txBody>
      </p:sp>
      <p:sp>
        <p:nvSpPr>
          <p:cNvPr id="6" name="Footer Placeholder 5">
            <a:extLst>
              <a:ext uri="{FF2B5EF4-FFF2-40B4-BE49-F238E27FC236}">
                <a16:creationId xmlns:a16="http://schemas.microsoft.com/office/drawing/2014/main" id="{799E1A2F-9C60-4223-8502-07D272FA4A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1E07DB-1FD9-4E19-8D6E-1497D47D1BED}"/>
              </a:ext>
            </a:extLst>
          </p:cNvPr>
          <p:cNvSpPr>
            <a:spLocks noGrp="1"/>
          </p:cNvSpPr>
          <p:nvPr>
            <p:ph type="sldNum" sz="quarter" idx="12"/>
          </p:nvPr>
        </p:nvSpPr>
        <p:spPr/>
        <p:txBody>
          <a:bodyPr/>
          <a:lstStyle/>
          <a:p>
            <a:fld id="{42E15BAA-40AE-485B-AB56-416E0F56A0D3}" type="slidenum">
              <a:rPr lang="en-GB" smtClean="0"/>
              <a:t>‹#›</a:t>
            </a:fld>
            <a:endParaRPr lang="en-GB"/>
          </a:p>
        </p:txBody>
      </p:sp>
    </p:spTree>
    <p:extLst>
      <p:ext uri="{BB962C8B-B14F-4D97-AF65-F5344CB8AC3E}">
        <p14:creationId xmlns:p14="http://schemas.microsoft.com/office/powerpoint/2010/main" val="351452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E063AB-56D5-424B-966F-29F207E71C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5B4366F-AC35-454A-B4FB-E21E35F6F3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17EFD0-0D82-4BC2-9CBD-CEDF564236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854DE-B354-409A-A119-DECF38767995}" type="datetimeFigureOut">
              <a:rPr lang="en-GB" smtClean="0"/>
              <a:t>31/01/2023</a:t>
            </a:fld>
            <a:endParaRPr lang="en-GB"/>
          </a:p>
        </p:txBody>
      </p:sp>
      <p:sp>
        <p:nvSpPr>
          <p:cNvPr id="5" name="Footer Placeholder 4">
            <a:extLst>
              <a:ext uri="{FF2B5EF4-FFF2-40B4-BE49-F238E27FC236}">
                <a16:creationId xmlns:a16="http://schemas.microsoft.com/office/drawing/2014/main" id="{04EBCCA9-85A0-4094-9E48-C4F1F8CDD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FDA6680-61B5-40C7-8651-74DAC0DB19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E15BAA-40AE-485B-AB56-416E0F56A0D3}" type="slidenum">
              <a:rPr lang="en-GB" smtClean="0"/>
              <a:t>‹#›</a:t>
            </a:fld>
            <a:endParaRPr lang="en-GB"/>
          </a:p>
        </p:txBody>
      </p:sp>
    </p:spTree>
    <p:extLst>
      <p:ext uri="{BB962C8B-B14F-4D97-AF65-F5344CB8AC3E}">
        <p14:creationId xmlns:p14="http://schemas.microsoft.com/office/powerpoint/2010/main" val="1699857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pn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JXv7nnZCdbs" TargetMode="External"/><Relationship Id="rId2" Type="http://schemas.openxmlformats.org/officeDocument/2006/relationships/slideLayout" Target="../slideLayouts/slideLayout1.xml"/><Relationship Id="rId1" Type="http://schemas.openxmlformats.org/officeDocument/2006/relationships/video" Target="https://www.youtube.com/embed/JXv7nnZCdbs?feature=oembed" TargetMode="Externa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79455-E069-41BD-BD04-8433B8E56A16}"/>
              </a:ext>
            </a:extLst>
          </p:cNvPr>
          <p:cNvSpPr>
            <a:spLocks noGrp="1"/>
          </p:cNvSpPr>
          <p:nvPr>
            <p:ph type="ctrTitle"/>
          </p:nvPr>
        </p:nvSpPr>
        <p:spPr>
          <a:xfrm>
            <a:off x="844061" y="2842041"/>
            <a:ext cx="10503877" cy="2387600"/>
          </a:xfrm>
        </p:spPr>
        <p:txBody>
          <a:bodyPr>
            <a:normAutofit/>
          </a:bodyPr>
          <a:lstStyle/>
          <a:p>
            <a:r>
              <a:rPr lang="en-GB" sz="5400" dirty="0">
                <a:latin typeface="Gill Sans MT" panose="020B0502020104020203" pitchFamily="34" charset="0"/>
              </a:rPr>
              <a:t>Collective Worship - ‘Day 2’, Plan 2 </a:t>
            </a:r>
          </a:p>
        </p:txBody>
      </p:sp>
      <p:pic>
        <p:nvPicPr>
          <p:cNvPr id="4" name="Picture 3">
            <a:extLst>
              <a:ext uri="{FF2B5EF4-FFF2-40B4-BE49-F238E27FC236}">
                <a16:creationId xmlns:a16="http://schemas.microsoft.com/office/drawing/2014/main" id="{694BEB2F-42B5-4895-BB3C-CC85F9CAE95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6372" y="1122363"/>
            <a:ext cx="2839256" cy="2913478"/>
          </a:xfrm>
          <a:prstGeom prst="rect">
            <a:avLst/>
          </a:prstGeom>
          <a:noFill/>
          <a:ln>
            <a:noFill/>
          </a:ln>
        </p:spPr>
      </p:pic>
    </p:spTree>
    <p:extLst>
      <p:ext uri="{BB962C8B-B14F-4D97-AF65-F5344CB8AC3E}">
        <p14:creationId xmlns:p14="http://schemas.microsoft.com/office/powerpoint/2010/main" val="239747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F87A7A1-5290-445F-A9D2-3B4BFBA7F2C2}"/>
              </a:ext>
            </a:extLst>
          </p:cNvPr>
          <p:cNvSpPr/>
          <p:nvPr/>
        </p:nvSpPr>
        <p:spPr>
          <a:xfrm>
            <a:off x="1696278" y="1362360"/>
            <a:ext cx="6096000" cy="3539430"/>
          </a:xfrm>
          <a:prstGeom prst="rect">
            <a:avLst/>
          </a:prstGeom>
        </p:spPr>
        <p:txBody>
          <a:bodyPr>
            <a:spAutoFit/>
          </a:bodyPr>
          <a:lstStyle/>
          <a:p>
            <a:pPr>
              <a:spcAft>
                <a:spcPts val="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of water do you think the average British person uses per day? </a:t>
            </a:r>
          </a:p>
          <a:p>
            <a:pPr>
              <a:spcAft>
                <a:spcPts val="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20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150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4,653 litres</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F600F3A-E232-4784-9DE3-3D933A6350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5257" y="2123767"/>
            <a:ext cx="2610465" cy="2610465"/>
          </a:xfrm>
          <a:prstGeom prst="rect">
            <a:avLst/>
          </a:prstGeom>
        </p:spPr>
      </p:pic>
    </p:spTree>
    <p:extLst>
      <p:ext uri="{BB962C8B-B14F-4D97-AF65-F5344CB8AC3E}">
        <p14:creationId xmlns:p14="http://schemas.microsoft.com/office/powerpoint/2010/main" val="3815663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1F87A7A1-5290-445F-A9D2-3B4BFBA7F2C2}"/>
              </a:ext>
            </a:extLst>
          </p:cNvPr>
          <p:cNvSpPr/>
          <p:nvPr/>
        </p:nvSpPr>
        <p:spPr>
          <a:xfrm>
            <a:off x="1696278" y="1362360"/>
            <a:ext cx="6096000" cy="3539430"/>
          </a:xfrm>
          <a:prstGeom prst="rect">
            <a:avLst/>
          </a:prstGeom>
        </p:spPr>
        <p:txBody>
          <a:bodyPr>
            <a:spAutoFit/>
          </a:bodyPr>
          <a:lstStyle/>
          <a:p>
            <a:pPr>
              <a:spcAft>
                <a:spcPts val="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of water do you think the average British person uses per day? </a:t>
            </a:r>
          </a:p>
          <a:p>
            <a:pPr>
              <a:spcAft>
                <a:spcPts val="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20 litres</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150 litres </a:t>
            </a:r>
            <a:r>
              <a:rPr lang="en-GB" sz="2800" dirty="0">
                <a:solidFill>
                  <a:schemeClr val="accent6"/>
                </a:solidFill>
                <a:latin typeface="Gill Sans MT" panose="020B0502020104020203" pitchFamily="34" charset="0"/>
                <a:ea typeface="Calibri" panose="020F0502020204030204" pitchFamily="34" charset="0"/>
                <a:cs typeface="Times New Roman" panose="02020603050405020304" pitchFamily="18" charset="0"/>
              </a:rPr>
              <a:t>(‘direct water’)</a:t>
            </a:r>
          </a:p>
          <a:p>
            <a:pPr marL="514350" indent="-514350">
              <a:spcAft>
                <a:spcPts val="0"/>
              </a:spcAft>
              <a:buAutoNum type="alphaUcParenR"/>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marL="514350" indent="-514350">
              <a:spcAft>
                <a:spcPts val="0"/>
              </a:spcAft>
              <a:buAutoNum type="alphaUcParenR"/>
            </a:pPr>
            <a:r>
              <a:rPr lang="en-GB" sz="2800" dirty="0">
                <a:latin typeface="Gill Sans MT" panose="020B0502020104020203" pitchFamily="34" charset="0"/>
                <a:ea typeface="Calibri" panose="020F0502020204030204" pitchFamily="34" charset="0"/>
                <a:cs typeface="Times New Roman" panose="02020603050405020304" pitchFamily="18" charset="0"/>
              </a:rPr>
              <a:t>4,653 litres </a:t>
            </a:r>
            <a:r>
              <a:rPr lang="en-GB" sz="2800" dirty="0">
                <a:solidFill>
                  <a:schemeClr val="accent6"/>
                </a:solidFill>
                <a:latin typeface="Gill Sans MT" panose="020B0502020104020203" pitchFamily="34" charset="0"/>
                <a:ea typeface="Calibri" panose="020F0502020204030204" pitchFamily="34" charset="0"/>
                <a:cs typeface="Times New Roman" panose="02020603050405020304" pitchFamily="18" charset="0"/>
              </a:rPr>
              <a:t>(‘virtual water’)</a:t>
            </a:r>
            <a:endParaRPr lang="en-GB" dirty="0">
              <a:solidFill>
                <a:schemeClr val="accent6"/>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4F600F3A-E232-4784-9DE3-3D933A6350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5257" y="2123767"/>
            <a:ext cx="2610465" cy="2610465"/>
          </a:xfrm>
          <a:prstGeom prst="rect">
            <a:avLst/>
          </a:prstGeom>
        </p:spPr>
      </p:pic>
    </p:spTree>
    <p:extLst>
      <p:ext uri="{BB962C8B-B14F-4D97-AF65-F5344CB8AC3E}">
        <p14:creationId xmlns:p14="http://schemas.microsoft.com/office/powerpoint/2010/main" val="4071097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5544E02C-793F-440A-8FC2-128BA0AB3FF5}"/>
              </a:ext>
            </a:extLst>
          </p:cNvPr>
          <p:cNvSpPr/>
          <p:nvPr/>
        </p:nvSpPr>
        <p:spPr>
          <a:xfrm>
            <a:off x="1696277" y="1035109"/>
            <a:ext cx="9940199" cy="5409751"/>
          </a:xfrm>
          <a:prstGeom prst="rect">
            <a:avLst/>
          </a:prstGeom>
        </p:spPr>
        <p:txBody>
          <a:bodyPr wrap="square">
            <a:spAutoFit/>
          </a:bodyPr>
          <a:lstStyle/>
          <a:p>
            <a:pPr>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How many litres do you think it takes to make the following?</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800"/>
              </a:spcAft>
            </a:pPr>
            <a:endParaRPr lang="en-GB" sz="28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single almond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An avocado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large chocolate bar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cotton shirt </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		A pair of jeans</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E2E0D90-C9D4-49C0-8806-1C8D9F654458}"/>
              </a:ext>
            </a:extLst>
          </p:cNvPr>
          <p:cNvSpPr txBox="1"/>
          <p:nvPr/>
        </p:nvSpPr>
        <p:spPr>
          <a:xfrm>
            <a:off x="6666376" y="2088599"/>
            <a:ext cx="2940057" cy="4249625"/>
          </a:xfrm>
          <a:prstGeom prst="rect">
            <a:avLst/>
          </a:prstGeom>
          <a:noFill/>
        </p:spPr>
        <p:txBody>
          <a:bodyPr wrap="square" rtlCol="0">
            <a:spAutoFit/>
          </a:bodyPr>
          <a:lstStyle/>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(12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(272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(1700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(3000 litres)</a:t>
            </a:r>
          </a:p>
          <a:p>
            <a:pPr indent="457200">
              <a:lnSpc>
                <a:spcPct val="107000"/>
              </a:lnSpc>
              <a:spcAft>
                <a:spcPts val="800"/>
              </a:spcAft>
            </a:pPr>
            <a:endParaRPr lang="en-GB" sz="1600" dirty="0">
              <a:latin typeface="Gill Sans MT" panose="020B0502020104020203" pitchFamily="34" charset="0"/>
              <a:ea typeface="Calibri" panose="020F0502020204030204" pitchFamily="34" charset="0"/>
              <a:cs typeface="Times New Roman" panose="02020603050405020304" pitchFamily="18" charset="0"/>
            </a:endParaRPr>
          </a:p>
          <a:p>
            <a:pPr indent="457200">
              <a:lnSpc>
                <a:spcPct val="107000"/>
              </a:lnSpc>
              <a:spcAft>
                <a:spcPts val="800"/>
              </a:spcAft>
            </a:pPr>
            <a:r>
              <a:rPr lang="en-GB" sz="2800" dirty="0">
                <a:latin typeface="Gill Sans MT" panose="020B0502020104020203" pitchFamily="34" charset="0"/>
                <a:ea typeface="Calibri" panose="020F0502020204030204" pitchFamily="34" charset="0"/>
                <a:cs typeface="Times New Roman" panose="02020603050405020304" pitchFamily="18" charset="0"/>
              </a:rPr>
              <a:t>(9500 litres)</a:t>
            </a:r>
            <a:endParaRPr lang="en-GB"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6ACCC7BB-0215-4F6C-AE6C-9FF9AD2AFD8D}"/>
              </a:ext>
            </a:extLst>
          </p:cNvPr>
          <p:cNvPicPr>
            <a:picLocks noChangeAspect="1"/>
          </p:cNvPicPr>
          <p:nvPr/>
        </p:nvPicPr>
        <p:blipFill rotWithShape="1">
          <a:blip r:embed="rId2">
            <a:extLst>
              <a:ext uri="{28A0092B-C50C-407E-A947-70E740481C1C}">
                <a14:useLocalDpi xmlns:a14="http://schemas.microsoft.com/office/drawing/2010/main" val="0"/>
              </a:ext>
            </a:extLst>
          </a:blip>
          <a:srcRect l="18735" t="27288" r="18861" b="21201"/>
          <a:stretch/>
        </p:blipFill>
        <p:spPr>
          <a:xfrm>
            <a:off x="1592985" y="1926367"/>
            <a:ext cx="1725561" cy="949569"/>
          </a:xfrm>
          <a:prstGeom prst="rect">
            <a:avLst/>
          </a:prstGeom>
        </p:spPr>
      </p:pic>
      <p:pic>
        <p:nvPicPr>
          <p:cNvPr id="9" name="Picture 8">
            <a:extLst>
              <a:ext uri="{FF2B5EF4-FFF2-40B4-BE49-F238E27FC236}">
                <a16:creationId xmlns:a16="http://schemas.microsoft.com/office/drawing/2014/main" id="{31D9E254-98C2-40A2-849B-0F7B9B49B54B}"/>
              </a:ext>
            </a:extLst>
          </p:cNvPr>
          <p:cNvPicPr>
            <a:picLocks noChangeAspect="1"/>
          </p:cNvPicPr>
          <p:nvPr/>
        </p:nvPicPr>
        <p:blipFill rotWithShape="1">
          <a:blip r:embed="rId3"/>
          <a:srcRect l="13617" t="14262" r="43717" b="27126"/>
          <a:stretch/>
        </p:blipFill>
        <p:spPr>
          <a:xfrm>
            <a:off x="1979574" y="2997638"/>
            <a:ext cx="961164" cy="742346"/>
          </a:xfrm>
          <a:prstGeom prst="rect">
            <a:avLst/>
          </a:prstGeom>
        </p:spPr>
      </p:pic>
      <p:pic>
        <p:nvPicPr>
          <p:cNvPr id="1030" name="Picture 6" descr="sweet, bar, food, chocolate, milk, dessert, caramel, delicious, sugar, candy, diet, dairy, confectionery, praline, unhealthy, chocolate bar, cadbury">
            <a:extLst>
              <a:ext uri="{FF2B5EF4-FFF2-40B4-BE49-F238E27FC236}">
                <a16:creationId xmlns:a16="http://schemas.microsoft.com/office/drawing/2014/main" id="{4B4C7B41-BD78-4873-BF75-75061B8471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9772" y="3916315"/>
            <a:ext cx="1211985" cy="67063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09109853-D2E2-40D5-8F00-6352ECB1C2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79574" y="4763278"/>
            <a:ext cx="913407" cy="913407"/>
          </a:xfrm>
          <a:prstGeom prst="rect">
            <a:avLst/>
          </a:prstGeom>
        </p:spPr>
      </p:pic>
      <p:pic>
        <p:nvPicPr>
          <p:cNvPr id="1032" name="Picture 8" descr="File:Denimjeans2.JPG">
            <a:extLst>
              <a:ext uri="{FF2B5EF4-FFF2-40B4-BE49-F238E27FC236}">
                <a16:creationId xmlns:a16="http://schemas.microsoft.com/office/drawing/2014/main" id="{92AC1B1C-5566-452A-AD85-68CDDCC1E10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362" y="5729480"/>
            <a:ext cx="508804" cy="823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083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0B5CFC7-8278-48CF-B5C4-BC9C6E42FBE5}"/>
              </a:ext>
            </a:extLst>
          </p:cNvPr>
          <p:cNvSpPr/>
          <p:nvPr/>
        </p:nvSpPr>
        <p:spPr>
          <a:xfrm>
            <a:off x="1696278" y="879388"/>
            <a:ext cx="7713194" cy="5851282"/>
          </a:xfrm>
          <a:prstGeom prst="rect">
            <a:avLst/>
          </a:prstGeom>
        </p:spPr>
        <p:txBody>
          <a:bodyPr wrap="square">
            <a:spAutoFit/>
          </a:bodyPr>
          <a:lstStyle/>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Our water is not unlimited. Around 99% of the world’s water is locked in ice-caps, glaciers or is too salty to drink. There is only 1% of the Earth’s water that is usable for all of humanity’s needs – agricultural, manufacturing, residential and living needs. We need to think about how we can be wise users – not abusers – of water.</a:t>
            </a:r>
          </a:p>
          <a:p>
            <a:pPr>
              <a:lnSpc>
                <a:spcPct val="107000"/>
              </a:lnSpc>
              <a:spcAft>
                <a:spcPts val="800"/>
              </a:spcAft>
            </a:pP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The water that we use needs to be cleaned so that it can be used once again. Cleaning water uses energy.  As we use so much water, the greatest energy user in our region (East of England) is Anglian Water. </a:t>
            </a:r>
          </a:p>
          <a:p>
            <a:pPr>
              <a:lnSpc>
                <a:spcPct val="107000"/>
              </a:lnSpc>
              <a:spcAft>
                <a:spcPts val="800"/>
              </a:spcAft>
            </a:pPr>
            <a:endParaRPr lang="en-GB" sz="1400" dirty="0">
              <a:latin typeface="Gill Sans MT" panose="020B05020201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dirty="0">
                <a:latin typeface="Gill Sans MT" panose="020B0502020104020203" pitchFamily="34" charset="0"/>
                <a:ea typeface="Calibri" panose="020F0502020204030204" pitchFamily="34" charset="0"/>
                <a:cs typeface="Times New Roman" panose="02020603050405020304" pitchFamily="18" charset="0"/>
              </a:rPr>
              <a:t>Let’s listen to Ellie and Marcia as they explain what happens at one of their wastewater treatment plants.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B5DEAC1-CF4E-4394-855F-1151CA5D0D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1606" y="3846741"/>
            <a:ext cx="2448232" cy="2448232"/>
          </a:xfrm>
          <a:prstGeom prst="rect">
            <a:avLst/>
          </a:prstGeom>
        </p:spPr>
      </p:pic>
    </p:spTree>
    <p:extLst>
      <p:ext uri="{BB962C8B-B14F-4D97-AF65-F5344CB8AC3E}">
        <p14:creationId xmlns:p14="http://schemas.microsoft.com/office/powerpoint/2010/main" val="788233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3D419EA9-AAEA-497B-91BD-DD6AD8D7728C}"/>
              </a:ext>
            </a:extLst>
          </p:cNvPr>
          <p:cNvSpPr txBox="1"/>
          <p:nvPr/>
        </p:nvSpPr>
        <p:spPr>
          <a:xfrm>
            <a:off x="4560167" y="200296"/>
            <a:ext cx="3071665" cy="646331"/>
          </a:xfrm>
          <a:prstGeom prst="rect">
            <a:avLst/>
          </a:prstGeom>
          <a:noFill/>
        </p:spPr>
        <p:txBody>
          <a:bodyPr wrap="square" rtlCol="0">
            <a:spAutoFit/>
          </a:bodyPr>
          <a:lstStyle/>
          <a:p>
            <a:r>
              <a:rPr lang="en-GB" dirty="0">
                <a:hlinkClick r:id="rId3"/>
              </a:rPr>
              <a:t>https://youtu.be/JXv7nnZCdbs</a:t>
            </a:r>
            <a:endParaRPr lang="en-GB" dirty="0"/>
          </a:p>
          <a:p>
            <a:endParaRPr lang="en-GB" dirty="0"/>
          </a:p>
        </p:txBody>
      </p:sp>
      <p:pic>
        <p:nvPicPr>
          <p:cNvPr id="4" name="Online Media 3" title="Heart for the Earth - Day 2 - Water">
            <a:hlinkClick r:id="" action="ppaction://media"/>
            <a:extLst>
              <a:ext uri="{FF2B5EF4-FFF2-40B4-BE49-F238E27FC236}">
                <a16:creationId xmlns:a16="http://schemas.microsoft.com/office/drawing/2014/main" id="{07B083BD-6D10-CD1E-1CE5-A9201E20E140}"/>
              </a:ext>
            </a:extLst>
          </p:cNvPr>
          <p:cNvPicPr>
            <a:picLocks noRot="1" noChangeAspect="1"/>
          </p:cNvPicPr>
          <p:nvPr>
            <a:videoFile r:link="rId1"/>
          </p:nvPr>
        </p:nvPicPr>
        <p:blipFill>
          <a:blip r:embed="rId4"/>
          <a:stretch>
            <a:fillRect/>
          </a:stretch>
        </p:blipFill>
        <p:spPr>
          <a:xfrm>
            <a:off x="974271" y="781314"/>
            <a:ext cx="10243457" cy="5787553"/>
          </a:xfrm>
          <a:prstGeom prst="rect">
            <a:avLst/>
          </a:prstGeom>
        </p:spPr>
      </p:pic>
    </p:spTree>
    <p:extLst>
      <p:ext uri="{BB962C8B-B14F-4D97-AF65-F5344CB8AC3E}">
        <p14:creationId xmlns:p14="http://schemas.microsoft.com/office/powerpoint/2010/main" val="70044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7381B348-2F5F-4A76-9A67-5FBA4B736415}"/>
              </a:ext>
            </a:extLst>
          </p:cNvPr>
          <p:cNvSpPr/>
          <p:nvPr/>
        </p:nvSpPr>
        <p:spPr>
          <a:xfrm>
            <a:off x="4935794" y="1306162"/>
            <a:ext cx="6096000" cy="4514890"/>
          </a:xfrm>
          <a:prstGeom prst="rect">
            <a:avLst/>
          </a:prstGeom>
        </p:spPr>
        <p:txBody>
          <a:bodyPr>
            <a:spAutoFit/>
          </a:bodyPr>
          <a:lstStyle/>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I wonder how we could all show a heart for the Earth through our wise use of water?</a:t>
            </a:r>
          </a:p>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dirty="0">
                <a:latin typeface="Gill Sans MT" panose="020B0502020104020203" pitchFamily="34" charset="0"/>
                <a:ea typeface="Calibri" panose="020F0502020204030204" pitchFamily="34" charset="0"/>
                <a:cs typeface="Times New Roman" panose="02020603050405020304" pitchFamily="18" charset="0"/>
              </a:rPr>
              <a:t>We praise and thank You, Lord,</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for the gift of living water.</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Guide us</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to use it wisely,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learn from its humility,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consume it sparingly,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and protect its purity,</a:t>
            </a:r>
            <a:br>
              <a:rPr lang="en-GB" dirty="0">
                <a:latin typeface="Gill Sans MT" panose="020B0502020104020203" pitchFamily="34" charset="0"/>
                <a:ea typeface="Calibri" panose="020F0502020204030204" pitchFamily="34" charset="0"/>
                <a:cs typeface="Times New Roman" panose="02020603050405020304" pitchFamily="18" charset="0"/>
              </a:rPr>
            </a:br>
            <a:r>
              <a:rPr lang="en-GB" dirty="0">
                <a:latin typeface="Gill Sans MT" panose="020B0502020104020203" pitchFamily="34" charset="0"/>
                <a:ea typeface="Calibri" panose="020F0502020204030204" pitchFamily="34" charset="0"/>
                <a:cs typeface="Times New Roman" panose="02020603050405020304" pitchFamily="18" charset="0"/>
              </a:rPr>
              <a:t>so we may truly enjoy water.</a:t>
            </a:r>
          </a:p>
          <a:p>
            <a:pPr>
              <a:lnSpc>
                <a:spcPct val="107000"/>
              </a:lnSpc>
              <a:spcBef>
                <a:spcPts val="750"/>
              </a:spcBef>
              <a:spcAft>
                <a:spcPts val="750"/>
              </a:spcAft>
            </a:pPr>
            <a:r>
              <a:rPr lang="en-GB" dirty="0">
                <a:solidFill>
                  <a:srgbClr val="000000"/>
                </a:solidFill>
                <a:latin typeface="Gill Sans MT" panose="020B0502020104020203" pitchFamily="34" charset="0"/>
                <a:ea typeface="Times New Roman" panose="02020603050405020304" pitchFamily="18" charset="0"/>
                <a:cs typeface="Times New Roman" panose="02020603050405020304" pitchFamily="18" charset="0"/>
              </a:rPr>
              <a:t>Amen.</a:t>
            </a:r>
          </a:p>
          <a:p>
            <a:pPr>
              <a:lnSpc>
                <a:spcPct val="107000"/>
              </a:lnSpc>
              <a:spcBef>
                <a:spcPts val="750"/>
              </a:spcBef>
              <a:spcAft>
                <a:spcPts val="750"/>
              </a:spcAft>
            </a:pPr>
            <a:r>
              <a:rPr lang="en-GB" dirty="0">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(Written by </a:t>
            </a:r>
            <a:r>
              <a:rPr lang="en-GB" dirty="0" err="1">
                <a:solidFill>
                  <a:srgbClr val="000000"/>
                </a:solidFill>
                <a:effectLst/>
                <a:latin typeface="Gill Sans MT" panose="020B0502020104020203" pitchFamily="34" charset="0"/>
                <a:ea typeface="Calibri" panose="020F0502020204030204" pitchFamily="34" charset="0"/>
                <a:cs typeface="Times New Roman" panose="02020603050405020304" pitchFamily="18" charset="0"/>
              </a:rPr>
              <a:t>Cath</a:t>
            </a:r>
            <a:r>
              <a:rPr lang="en-GB" dirty="0" err="1">
                <a:solidFill>
                  <a:srgbClr val="000000"/>
                </a:solidFill>
                <a:latin typeface="Gill Sans MT" panose="020B0502020104020203" pitchFamily="34" charset="0"/>
                <a:ea typeface="Calibri" panose="020F0502020204030204" pitchFamily="34" charset="0"/>
                <a:cs typeface="Times New Roman" panose="02020603050405020304" pitchFamily="18" charset="0"/>
              </a:rPr>
              <a:t>al</a:t>
            </a:r>
            <a:r>
              <a:rPr lang="en-GB"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 </a:t>
            </a:r>
            <a:r>
              <a:rPr lang="en-GB" dirty="0" err="1">
                <a:solidFill>
                  <a:srgbClr val="000000"/>
                </a:solidFill>
                <a:latin typeface="Gill Sans MT" panose="020B0502020104020203" pitchFamily="34" charset="0"/>
                <a:ea typeface="Calibri" panose="020F0502020204030204" pitchFamily="34" charset="0"/>
                <a:cs typeface="Times New Roman" panose="02020603050405020304" pitchFamily="18" charset="0"/>
              </a:rPr>
              <a:t>Duddy</a:t>
            </a:r>
            <a:r>
              <a:rPr lang="en-GB"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 Ireland)</a:t>
            </a:r>
            <a:endParaRPr lang="en-GB" dirty="0">
              <a:effectLst/>
              <a:latin typeface="Gill Sans MT" panose="020B0502020104020203"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B76EFC14-3E98-41FB-8E0A-CC5F56719C7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8372" y="910842"/>
            <a:ext cx="2839256" cy="2913478"/>
          </a:xfrm>
          <a:prstGeom prst="rect">
            <a:avLst/>
          </a:prstGeom>
          <a:noFill/>
          <a:ln>
            <a:noFill/>
          </a:ln>
        </p:spPr>
      </p:pic>
    </p:spTree>
    <p:extLst>
      <p:ext uri="{BB962C8B-B14F-4D97-AF65-F5344CB8AC3E}">
        <p14:creationId xmlns:p14="http://schemas.microsoft.com/office/powerpoint/2010/main" val="990233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F438E1-923E-48B5-822A-CC82702D77EB}"/>
              </a:ext>
            </a:extLst>
          </p:cNvPr>
          <p:cNvSpPr/>
          <p:nvPr/>
        </p:nvSpPr>
        <p:spPr>
          <a:xfrm>
            <a:off x="1696278" y="0"/>
            <a:ext cx="1948214" cy="523462"/>
          </a:xfrm>
          <a:prstGeom prst="rect">
            <a:avLst/>
          </a:prstGeom>
          <a:solidFill>
            <a:srgbClr val="92D050"/>
          </a:solidFill>
          <a:ln>
            <a:solidFill>
              <a:schemeClr val="accent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13819E42-3052-4CE4-884F-DC4D2366AF2D}"/>
              </a:ext>
            </a:extLst>
          </p:cNvPr>
          <p:cNvSpPr/>
          <p:nvPr/>
        </p:nvSpPr>
        <p:spPr>
          <a:xfrm>
            <a:off x="1696278" y="0"/>
            <a:ext cx="1948214" cy="523462"/>
          </a:xfrm>
          <a:prstGeom prst="rect">
            <a:avLst/>
          </a:prstGeom>
          <a:solidFill>
            <a:srgbClr val="79B45F"/>
          </a:solidFill>
          <a:ln>
            <a:solidFill>
              <a:srgbClr val="79B45F"/>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EE7F7B92-FE5E-4C5F-AB4C-30023227557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90255" y="2908658"/>
            <a:ext cx="2211490" cy="2268026"/>
          </a:xfrm>
          <a:prstGeom prst="rect">
            <a:avLst/>
          </a:prstGeom>
          <a:noFill/>
          <a:ln>
            <a:noFill/>
          </a:ln>
        </p:spPr>
      </p:pic>
      <p:sp>
        <p:nvSpPr>
          <p:cNvPr id="5" name="Rectangle 4">
            <a:extLst>
              <a:ext uri="{FF2B5EF4-FFF2-40B4-BE49-F238E27FC236}">
                <a16:creationId xmlns:a16="http://schemas.microsoft.com/office/drawing/2014/main" id="{C3B20C24-2FC6-4EAC-86E4-B4D4439D0907}"/>
              </a:ext>
            </a:extLst>
          </p:cNvPr>
          <p:cNvSpPr/>
          <p:nvPr/>
        </p:nvSpPr>
        <p:spPr>
          <a:xfrm>
            <a:off x="1696278" y="1110410"/>
            <a:ext cx="9188032" cy="5262979"/>
          </a:xfrm>
          <a:prstGeom prst="rect">
            <a:avLst/>
          </a:prstGeom>
        </p:spPr>
        <p:txBody>
          <a:bodyPr wrap="square">
            <a:spAutoFit/>
          </a:bodyPr>
          <a:lstStyle/>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A challenge…</a:t>
            </a: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I wonder how we all could show a heart for the Earth through wise use of water this week and ‘Love Every Drop’? </a:t>
            </a: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endPar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endParaRPr>
          </a:p>
          <a:p>
            <a:r>
              <a:rPr lang="en-GB" sz="2800" dirty="0">
                <a:solidFill>
                  <a:srgbClr val="000000"/>
                </a:solidFill>
                <a:latin typeface="Gill Sans MT" panose="020B0502020104020203" pitchFamily="34" charset="0"/>
                <a:ea typeface="Calibri" panose="020F0502020204030204" pitchFamily="34" charset="0"/>
                <a:cs typeface="Times New Roman" panose="02020603050405020304" pitchFamily="18" charset="0"/>
              </a:rPr>
              <a:t>If we all played our part, think how many litres of water (and energy) we could save!</a:t>
            </a:r>
            <a:endParaRPr lang="en-GB" sz="2800" dirty="0"/>
          </a:p>
        </p:txBody>
      </p:sp>
    </p:spTree>
    <p:extLst>
      <p:ext uri="{BB962C8B-B14F-4D97-AF65-F5344CB8AC3E}">
        <p14:creationId xmlns:p14="http://schemas.microsoft.com/office/powerpoint/2010/main" val="2082890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D8540B5BF282488ECC8CD3C4966458" ma:contentTypeVersion="18" ma:contentTypeDescription="Create a new document." ma:contentTypeScope="" ma:versionID="3c0c2a5cfb6e25ef74b0ea25915224c1">
  <xsd:schema xmlns:xsd="http://www.w3.org/2001/XMLSchema" xmlns:xs="http://www.w3.org/2001/XMLSchema" xmlns:p="http://schemas.microsoft.com/office/2006/metadata/properties" xmlns:ns2="f3a3f4af-9df9-4e1d-8c69-a33c6e733a58" xmlns:ns3="9f06da45-68d2-458d-b3d3-8060d8b51a1e" targetNamespace="http://schemas.microsoft.com/office/2006/metadata/properties" ma:root="true" ma:fieldsID="73ebeff32c7dcb758c227393f56f5ef4" ns2:_="" ns3:_="">
    <xsd:import namespace="f3a3f4af-9df9-4e1d-8c69-a33c6e733a58"/>
    <xsd:import namespace="9f06da45-68d2-458d-b3d3-8060d8b51a1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3f4af-9df9-4e1d-8c69-a33c6e733a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d411e86-ed25-4156-8ce4-853208e0deec}" ma:internalName="TaxCatchAll" ma:showField="CatchAllData" ma:web="f3a3f4af-9df9-4e1d-8c69-a33c6e733a5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06da45-68d2-458d-b3d3-8060d8b51a1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0e3ca5f-0498-4fb9-8f73-f4904194c09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3a3f4af-9df9-4e1d-8c69-a33c6e733a58" xsi:nil="true"/>
    <lcf76f155ced4ddcb4097134ff3c332f xmlns="9f06da45-68d2-458d-b3d3-8060d8b51a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938AC4-96A7-4165-AFAE-C677556F2E1E}"/>
</file>

<file path=customXml/itemProps2.xml><?xml version="1.0" encoding="utf-8"?>
<ds:datastoreItem xmlns:ds="http://schemas.openxmlformats.org/officeDocument/2006/customXml" ds:itemID="{AE86CE99-63A3-45D0-860D-014BBDA78B91}">
  <ds:schemaRefs>
    <ds:schemaRef ds:uri="http://schemas.microsoft.com/sharepoint/v3/contenttype/forms"/>
  </ds:schemaRefs>
</ds:datastoreItem>
</file>

<file path=customXml/itemProps3.xml><?xml version="1.0" encoding="utf-8"?>
<ds:datastoreItem xmlns:ds="http://schemas.openxmlformats.org/officeDocument/2006/customXml" ds:itemID="{8BDF06BA-1CB0-4B06-B440-EFFCFC119162}">
  <ds:schemaRefs>
    <ds:schemaRef ds:uri="http://www.w3.org/XML/1998/namespace"/>
    <ds:schemaRef ds:uri="http://schemas.microsoft.com/office/2006/documentManagement/types"/>
    <ds:schemaRef ds:uri="http://purl.org/dc/dcmitype/"/>
    <ds:schemaRef ds:uri="http://purl.org/dc/elements/1.1/"/>
    <ds:schemaRef ds:uri="http://purl.org/dc/terms/"/>
    <ds:schemaRef ds:uri="f3a3f4af-9df9-4e1d-8c69-a33c6e733a58"/>
    <ds:schemaRef ds:uri="9f06da45-68d2-458d-b3d3-8060d8b51a1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367</TotalTime>
  <Words>392</Words>
  <Application>Microsoft Office PowerPoint</Application>
  <PresentationFormat>Widescreen</PresentationFormat>
  <Paragraphs>56</Paragraphs>
  <Slides>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Gill Sans MT</vt:lpstr>
      <vt:lpstr>Office Theme</vt:lpstr>
      <vt:lpstr>Collective Worship - ‘Day 2’, Plan 2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Worship - ‘Day 1’, Plan 1</dc:title>
  <dc:creator>Ryan Parker</dc:creator>
  <cp:lastModifiedBy>Hannah Puddefoot</cp:lastModifiedBy>
  <cp:revision>6</cp:revision>
  <dcterms:created xsi:type="dcterms:W3CDTF">2022-09-08T10:58:12Z</dcterms:created>
  <dcterms:modified xsi:type="dcterms:W3CDTF">2023-01-31T11:51:24Z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0x010100FCD8540B5BF282488ECC8CD3C4966458</vt:lpwstr>
  </property>
  <property fmtid="{D5CDD505-2E9C-101B-9397-08002B2CF9AE}" pid="3" name="MediaServiceImageTags">
    <vt:lpwstr/>
  </property>
</Properties>
</file>